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333" r:id="rId19"/>
    <p:sldId id="334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4"/>
    <p:restoredTop sz="85278"/>
  </p:normalViewPr>
  <p:slideViewPr>
    <p:cSldViewPr snapToGrid="0" snapToObjects="1">
      <p:cViewPr>
        <p:scale>
          <a:sx n="82" d="100"/>
          <a:sy n="82" d="100"/>
        </p:scale>
        <p:origin x="322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00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51FBC-E947-072E-F4AF-97ADACDD3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82C0C-5AE7-8582-7CAA-ED904370E0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EB01E0-8CC8-2940-89E3-2A2208D5D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7F2E4-0EFE-3A20-F92A-4CBE79E905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40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3FBA9-0136-D5DE-EC3F-7AC56C373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82EB4-C990-74D5-8FC1-E5159F20F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7208CD-1E0A-F0BA-D6D5-C9C038454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0804D-4641-E110-FDD6-224F52860F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25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25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84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6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55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04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49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1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19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0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90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64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37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igomeza/capstone/blob/main/labs/Module2/5.ExploringData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igomeza/capstone/blob/main/labs/Module2/4.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igomeza/capstone/blob/main/labs/Module3/7.PlotlyDashApp.p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igomeza/capstone/blob/main/labs/Module4/8.MachineLearningPrediction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igomeza/capstone/blob/main/labs/Module4/8.MachineLearningPrediction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igomeza/capstone/blob/main/labs/Module4/8.MachineLearningPrediction.ipyn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eigomeza/capstone/blob/main/labs/Module1/1.%20dataCollection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igomeza/capstone/blob/main/labs/Module1/2.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igomeza/capstone/blob/main/labs/Module1/3.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Elia Gomez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03-13-2025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CA" sz="2000" dirty="0">
                <a:solidFill>
                  <a:srgbClr val="C00000"/>
                </a:solidFill>
                <a:effectLst/>
                <a:latin typeface="Helvetica" pitchFamily="2" charset="0"/>
              </a:rPr>
              <a:t>Flight Number vs. Payload Mass (Scatter Plot) </a:t>
            </a:r>
            <a:r>
              <a:rPr lang="en-CA" sz="2000" dirty="0">
                <a:solidFill>
                  <a:srgbClr val="000000"/>
                </a:solidFill>
                <a:effectLst/>
                <a:latin typeface="Helvetica" pitchFamily="2" charset="0"/>
              </a:rPr>
              <a:t>– Shows impact on landing success.</a:t>
            </a:r>
          </a:p>
          <a:p>
            <a:r>
              <a:rPr lang="en-CA" sz="2000" dirty="0">
                <a:solidFill>
                  <a:srgbClr val="C00000"/>
                </a:solidFill>
                <a:effectLst/>
                <a:latin typeface="Helvetica" pitchFamily="2" charset="0"/>
              </a:rPr>
              <a:t>Launch Site vs. Flight Number (Categorical Plot) </a:t>
            </a:r>
            <a:r>
              <a:rPr lang="en-CA" sz="2000" dirty="0">
                <a:solidFill>
                  <a:srgbClr val="000000"/>
                </a:solidFill>
                <a:effectLst/>
                <a:latin typeface="Helvetica" pitchFamily="2" charset="0"/>
              </a:rPr>
              <a:t>– Compares site-wise success rates.</a:t>
            </a:r>
          </a:p>
          <a:p>
            <a:r>
              <a:rPr lang="en-CA" sz="2000" dirty="0">
                <a:solidFill>
                  <a:srgbClr val="C00000"/>
                </a:solidFill>
                <a:effectLst/>
                <a:latin typeface="Helvetica" pitchFamily="2" charset="0"/>
              </a:rPr>
              <a:t>Payload Mass vs. Orbit Type (Scatter Plot) </a:t>
            </a:r>
            <a:r>
              <a:rPr lang="en-CA" sz="2000" dirty="0">
                <a:solidFill>
                  <a:srgbClr val="000000"/>
                </a:solidFill>
                <a:effectLst/>
                <a:latin typeface="Helvetica" pitchFamily="2" charset="0"/>
              </a:rPr>
              <a:t>– Assesses orbit-type success for payloads.</a:t>
            </a:r>
          </a:p>
          <a:p>
            <a:r>
              <a:rPr lang="en-CA" sz="2000" dirty="0">
                <a:solidFill>
                  <a:srgbClr val="C00000"/>
                </a:solidFill>
                <a:effectLst/>
                <a:latin typeface="Helvetica" pitchFamily="2" charset="0"/>
              </a:rPr>
              <a:t>Orbit Type vs. Success Rate (Bar Chart) </a:t>
            </a:r>
            <a:r>
              <a:rPr lang="en-CA" sz="2000" dirty="0">
                <a:solidFill>
                  <a:srgbClr val="000000"/>
                </a:solidFill>
                <a:effectLst/>
                <a:latin typeface="Helvetica" pitchFamily="2" charset="0"/>
              </a:rPr>
              <a:t>– Identifies most reliable orbits.</a:t>
            </a:r>
          </a:p>
          <a:p>
            <a:r>
              <a:rPr lang="en-CA" sz="2000" dirty="0">
                <a:solidFill>
                  <a:srgbClr val="C00000"/>
                </a:solidFill>
                <a:effectLst/>
                <a:latin typeface="Helvetica" pitchFamily="2" charset="0"/>
              </a:rPr>
              <a:t>Yearly Launch Success Trend (Line Chart) </a:t>
            </a:r>
            <a:r>
              <a:rPr lang="en-CA" sz="2000" dirty="0">
                <a:solidFill>
                  <a:srgbClr val="000000"/>
                </a:solidFill>
                <a:effectLst/>
                <a:latin typeface="Helvetica" pitchFamily="2" charset="0"/>
              </a:rPr>
              <a:t>– Tracks SpaceX’s improvement over time.</a:t>
            </a:r>
          </a:p>
          <a:p>
            <a:r>
              <a:rPr lang="en-US" dirty="0">
                <a:hlinkClick r:id="rId4"/>
              </a:rPr>
              <a:t>EDA Data Visualization Github Link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CA" sz="1400" dirty="0">
                <a:latin typeface="Helvetica" pitchFamily="2" charset="0"/>
              </a:rPr>
              <a:t>Display the names of the unique launch sites in the space mission</a:t>
            </a:r>
          </a:p>
          <a:p>
            <a:r>
              <a:rPr lang="en-CA" sz="1400" dirty="0">
                <a:latin typeface="Helvetica" pitchFamily="2" charset="0"/>
              </a:rPr>
              <a:t>Display 5 records where launch sites begin with the string 'CCA'</a:t>
            </a:r>
          </a:p>
          <a:p>
            <a:r>
              <a:rPr lang="en-CA" sz="1400" dirty="0">
                <a:latin typeface="Helvetica" pitchFamily="2" charset="0"/>
              </a:rPr>
              <a:t>Display the total payload mass carried by boosters launched by NASA (CRS)</a:t>
            </a:r>
          </a:p>
          <a:p>
            <a:r>
              <a:rPr lang="en-CA" sz="1400" dirty="0">
                <a:latin typeface="Helvetica" pitchFamily="2" charset="0"/>
              </a:rPr>
              <a:t>Display average payload mass carried by booster version F9 v1.1</a:t>
            </a:r>
          </a:p>
          <a:p>
            <a:r>
              <a:rPr lang="en-CA" sz="1400" dirty="0">
                <a:latin typeface="Helvetica" pitchFamily="2" charset="0"/>
              </a:rPr>
              <a:t>List the date when the first successful landing outcome in ground pad was achieved.</a:t>
            </a:r>
          </a:p>
          <a:p>
            <a:r>
              <a:rPr lang="en-CA" sz="1400" dirty="0">
                <a:latin typeface="Helvetica" pitchFamily="2" charset="0"/>
              </a:rPr>
              <a:t>List the names of the boosters which have success in drone ship and have payload mass greater than 4000 but less than 6000</a:t>
            </a:r>
          </a:p>
          <a:p>
            <a:r>
              <a:rPr lang="en-CA" sz="1400" dirty="0">
                <a:latin typeface="Helvetica" pitchFamily="2" charset="0"/>
              </a:rPr>
              <a:t>List the total number of successful and failure mission outcomes</a:t>
            </a:r>
          </a:p>
          <a:p>
            <a:r>
              <a:rPr lang="en-CA" sz="1400" dirty="0">
                <a:latin typeface="Helvetica" pitchFamily="2" charset="0"/>
              </a:rPr>
              <a:t>List the names of the </a:t>
            </a:r>
            <a:r>
              <a:rPr lang="en-CA" sz="1400" dirty="0" err="1">
                <a:latin typeface="Helvetica" pitchFamily="2" charset="0"/>
              </a:rPr>
              <a:t>booster_versions</a:t>
            </a:r>
            <a:r>
              <a:rPr lang="en-CA" sz="1400" dirty="0">
                <a:latin typeface="Helvetica" pitchFamily="2" charset="0"/>
              </a:rPr>
              <a:t> which have carried the maximum payload mass. Use a subquery</a:t>
            </a:r>
          </a:p>
          <a:p>
            <a:r>
              <a:rPr lang="en-CA" sz="1400" dirty="0">
                <a:latin typeface="Helvetica" pitchFamily="2" charset="0"/>
              </a:rPr>
              <a:t>List the records which will display the month names, failure </a:t>
            </a:r>
            <a:r>
              <a:rPr lang="en-CA" sz="1400" dirty="0" err="1">
                <a:latin typeface="Helvetica" pitchFamily="2" charset="0"/>
              </a:rPr>
              <a:t>landing_outcomes</a:t>
            </a:r>
            <a:r>
              <a:rPr lang="en-CA" sz="1400" dirty="0">
                <a:latin typeface="Helvetica" pitchFamily="2" charset="0"/>
              </a:rPr>
              <a:t> in drone ship ,booster versions, </a:t>
            </a:r>
            <a:r>
              <a:rPr lang="en-CA" sz="1400" dirty="0" err="1">
                <a:latin typeface="Helvetica" pitchFamily="2" charset="0"/>
              </a:rPr>
              <a:t>launch_site</a:t>
            </a:r>
            <a:r>
              <a:rPr lang="en-CA" sz="1400" dirty="0">
                <a:latin typeface="Helvetica" pitchFamily="2" charset="0"/>
              </a:rPr>
              <a:t> for the months in year 2015.</a:t>
            </a:r>
          </a:p>
          <a:p>
            <a:r>
              <a:rPr lang="en-CA" sz="1400" dirty="0">
                <a:latin typeface="Helvetica" pitchFamily="2" charset="0"/>
              </a:rPr>
              <a:t>Rank the count of landing outcomes (such as Failure (drone ship) or Success (ground pad)) between the date 2010-06-04 and 2017-03-20, in descending order.</a:t>
            </a:r>
          </a:p>
          <a:p>
            <a:r>
              <a:rPr lang="en-US" sz="2000" dirty="0">
                <a:latin typeface="Helvetica" pitchFamily="2" charset="0"/>
                <a:hlinkClick r:id="rId3"/>
              </a:rPr>
              <a:t>EDA with SQL Github Link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341912"/>
            <a:ext cx="10619772" cy="488448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1900" dirty="0">
                <a:latin typeface="Helvetica" pitchFamily="2" charset="0"/>
              </a:rPr>
              <a:t>Map Objects Created:</a:t>
            </a:r>
          </a:p>
          <a:p>
            <a:r>
              <a:rPr lang="en-US" sz="1900" dirty="0">
                <a:solidFill>
                  <a:srgbClr val="C00000"/>
                </a:solidFill>
                <a:latin typeface="Helvetica" pitchFamily="2" charset="0"/>
              </a:rPr>
              <a:t>Markers:</a:t>
            </a:r>
          </a:p>
          <a:p>
            <a:pPr lvl="1"/>
            <a:r>
              <a:rPr lang="en-US" sz="1900" dirty="0">
                <a:latin typeface="Helvetica" pitchFamily="2" charset="0"/>
              </a:rPr>
              <a:t>Plotted markers at each launch site to visualize geographic distribution.</a:t>
            </a:r>
          </a:p>
          <a:p>
            <a:pPr lvl="1"/>
            <a:r>
              <a:rPr lang="en-US" sz="1900" dirty="0">
                <a:latin typeface="Helvetica" pitchFamily="2" charset="0"/>
              </a:rPr>
              <a:t>Used different colors to represent successful and failed launches.</a:t>
            </a:r>
          </a:p>
          <a:p>
            <a:r>
              <a:rPr lang="en-US" sz="1900" dirty="0">
                <a:solidFill>
                  <a:srgbClr val="C00000"/>
                </a:solidFill>
                <a:latin typeface="Helvetica" pitchFamily="2" charset="0"/>
              </a:rPr>
              <a:t>Circles:</a:t>
            </a:r>
          </a:p>
          <a:p>
            <a:pPr lvl="1"/>
            <a:r>
              <a:rPr lang="en-US" sz="1900" dirty="0">
                <a:latin typeface="Helvetica" pitchFamily="2" charset="0"/>
              </a:rPr>
              <a:t>Added circles around launch sites to indicate proximity to infrastructure like highways and coastlines.</a:t>
            </a:r>
          </a:p>
          <a:p>
            <a:pPr lvl="1"/>
            <a:r>
              <a:rPr lang="en-US" sz="1900" dirty="0">
                <a:latin typeface="Helvetica" pitchFamily="2" charset="0"/>
              </a:rPr>
              <a:t>Circle size reflected the number of launches at each site.</a:t>
            </a:r>
          </a:p>
          <a:p>
            <a:r>
              <a:rPr lang="en-US" sz="1900" dirty="0">
                <a:solidFill>
                  <a:srgbClr val="C00000"/>
                </a:solidFill>
                <a:latin typeface="Helvetica" pitchFamily="2" charset="0"/>
              </a:rPr>
              <a:t>Polylines (Lines):</a:t>
            </a:r>
          </a:p>
          <a:p>
            <a:pPr lvl="1"/>
            <a:r>
              <a:rPr lang="en-US" sz="1900" dirty="0">
                <a:latin typeface="Helvetica" pitchFamily="2" charset="0"/>
              </a:rPr>
              <a:t>Connected launch sites to the landing location to illustrate the trajectory of successful landings.</a:t>
            </a:r>
          </a:p>
          <a:p>
            <a:pPr lvl="1"/>
            <a:r>
              <a:rPr lang="en-US" sz="1900" dirty="0">
                <a:latin typeface="Helvetica" pitchFamily="2" charset="0"/>
              </a:rPr>
              <a:t>Different line styles were used for successful and failed trajectories.</a:t>
            </a:r>
          </a:p>
          <a:p>
            <a:pPr lvl="1"/>
            <a:endParaRPr lang="en-US" sz="1900" dirty="0">
              <a:latin typeface="Helvetica" pitchFamily="2" charset="0"/>
            </a:endParaRPr>
          </a:p>
          <a:p>
            <a:pPr>
              <a:buNone/>
            </a:pPr>
            <a:r>
              <a:rPr lang="en-US" sz="2100" dirty="0">
                <a:solidFill>
                  <a:srgbClr val="C00000"/>
                </a:solidFill>
                <a:latin typeface="Helvetica" pitchFamily="2" charset="0"/>
              </a:rPr>
              <a:t>Markers</a:t>
            </a:r>
            <a:r>
              <a:rPr lang="en-US" sz="2100" dirty="0">
                <a:latin typeface="Helvetica" pitchFamily="2" charset="0"/>
              </a:rPr>
              <a:t> provided a clear view of the location and success rate of each launch site.</a:t>
            </a:r>
          </a:p>
          <a:p>
            <a:pPr>
              <a:buNone/>
            </a:pPr>
            <a:r>
              <a:rPr lang="en-US" sz="2100" dirty="0">
                <a:solidFill>
                  <a:srgbClr val="C00000"/>
                </a:solidFill>
                <a:latin typeface="Helvetica" pitchFamily="2" charset="0"/>
              </a:rPr>
              <a:t>Circles</a:t>
            </a:r>
            <a:r>
              <a:rPr lang="en-US" sz="2100" dirty="0">
                <a:latin typeface="Helvetica" pitchFamily="2" charset="0"/>
              </a:rPr>
              <a:t> helped identify infrastructure proximity and how it might affect landing success.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C00000"/>
                </a:solidFill>
                <a:latin typeface="Helvetica" pitchFamily="2" charset="0"/>
              </a:rPr>
              <a:t>Polylines</a:t>
            </a:r>
            <a:r>
              <a:rPr lang="en-US" sz="2100" dirty="0">
                <a:latin typeface="Helvetica" pitchFamily="2" charset="0"/>
              </a:rPr>
              <a:t> allowed for analyzing flight paths and determining whether trajectory influenced landing success.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64266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CA" sz="1800" dirty="0">
                <a:solidFill>
                  <a:srgbClr val="C00000"/>
                </a:solidFill>
                <a:effectLst/>
                <a:latin typeface="Helvetica" pitchFamily="2" charset="0"/>
              </a:rPr>
              <a:t>Dropdown Menu (Launch Site Selection):</a:t>
            </a:r>
          </a:p>
          <a:p>
            <a:pPr marL="0" indent="0">
              <a:buNone/>
            </a:pPr>
            <a:r>
              <a:rPr lang="en-CA" sz="1800" dirty="0">
                <a:solidFill>
                  <a:srgbClr val="000000"/>
                </a:solidFill>
                <a:effectLst/>
                <a:latin typeface="Helvetica" pitchFamily="2" charset="0"/>
              </a:rPr>
              <a:t>  </a:t>
            </a:r>
            <a:r>
              <a:rPr lang="en-CA" sz="1400" dirty="0">
                <a:solidFill>
                  <a:srgbClr val="000000"/>
                </a:solidFill>
                <a:latin typeface="Helvetica" pitchFamily="2" charset="0"/>
              </a:rPr>
              <a:t>F</a:t>
            </a:r>
            <a:r>
              <a:rPr lang="en-CA" sz="1400" dirty="0">
                <a:solidFill>
                  <a:srgbClr val="000000"/>
                </a:solidFill>
                <a:effectLst/>
                <a:latin typeface="Helvetica" pitchFamily="2" charset="0"/>
              </a:rPr>
              <a:t>ilter data by individual launch sites or view all sites.</a:t>
            </a:r>
          </a:p>
          <a:p>
            <a:r>
              <a:rPr lang="en-CA" sz="1800" dirty="0">
                <a:solidFill>
                  <a:srgbClr val="C00000"/>
                </a:solidFill>
                <a:effectLst/>
                <a:latin typeface="Helvetica" pitchFamily="2" charset="0"/>
              </a:rPr>
              <a:t>Pie Chart (Launch Success Distribution):</a:t>
            </a:r>
          </a:p>
          <a:p>
            <a:pPr marL="0" indent="0">
              <a:buNone/>
            </a:pPr>
            <a:r>
              <a:rPr lang="en-CA" sz="1400" dirty="0">
                <a:solidFill>
                  <a:srgbClr val="000000"/>
                </a:solidFill>
                <a:effectLst/>
                <a:latin typeface="Helvetica" pitchFamily="2" charset="0"/>
              </a:rPr>
              <a:t>Displayed the proportion of successful vs. failed</a:t>
            </a:r>
          </a:p>
          <a:p>
            <a:pPr marL="0" indent="0">
              <a:buNone/>
            </a:pPr>
            <a:r>
              <a:rPr lang="en-CA" sz="1400" dirty="0">
                <a:solidFill>
                  <a:srgbClr val="000000"/>
                </a:solidFill>
                <a:effectLst/>
                <a:latin typeface="Helvetica" pitchFamily="2" charset="0"/>
              </a:rPr>
              <a:t>launches per site.</a:t>
            </a:r>
          </a:p>
          <a:p>
            <a:pPr marL="0" indent="0">
              <a:buNone/>
            </a:pPr>
            <a:r>
              <a:rPr lang="en-CA" sz="1400" dirty="0">
                <a:solidFill>
                  <a:srgbClr val="000000"/>
                </a:solidFill>
                <a:latin typeface="Helvetica" pitchFamily="2" charset="0"/>
              </a:rPr>
              <a:t>I</a:t>
            </a:r>
            <a:r>
              <a:rPr lang="en-CA" sz="1400" dirty="0">
                <a:solidFill>
                  <a:srgbClr val="000000"/>
                </a:solidFill>
                <a:effectLst/>
                <a:latin typeface="Helvetica" pitchFamily="2" charset="0"/>
              </a:rPr>
              <a:t>dentify the site with the highest success rate.</a:t>
            </a:r>
          </a:p>
          <a:p>
            <a:r>
              <a:rPr lang="en-CA" sz="1800" dirty="0">
                <a:solidFill>
                  <a:srgbClr val="C00000"/>
                </a:solidFill>
                <a:effectLst/>
                <a:latin typeface="Helvetica" pitchFamily="2" charset="0"/>
              </a:rPr>
              <a:t>Range Slider (Payload Mass Selection):</a:t>
            </a:r>
          </a:p>
          <a:p>
            <a:pPr marL="0" indent="0">
              <a:buNone/>
            </a:pPr>
            <a:r>
              <a:rPr lang="en-CA" sz="1400" dirty="0">
                <a:solidFill>
                  <a:srgbClr val="000000"/>
                </a:solidFill>
                <a:effectLst/>
                <a:latin typeface="Helvetica" pitchFamily="2" charset="0"/>
              </a:rPr>
              <a:t>Allowed users to filter launch data based on</a:t>
            </a:r>
          </a:p>
          <a:p>
            <a:pPr marL="0" indent="0">
              <a:buNone/>
            </a:pPr>
            <a:r>
              <a:rPr lang="en-CA" sz="1400" dirty="0">
                <a:solidFill>
                  <a:srgbClr val="000000"/>
                </a:solidFill>
                <a:effectLst/>
                <a:latin typeface="Helvetica" pitchFamily="2" charset="0"/>
              </a:rPr>
              <a:t>payload mass range.</a:t>
            </a:r>
          </a:p>
          <a:p>
            <a:r>
              <a:rPr lang="en-CA" sz="18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CA" sz="1800" dirty="0">
                <a:solidFill>
                  <a:srgbClr val="C00000"/>
                </a:solidFill>
                <a:effectLst/>
                <a:latin typeface="Helvetica" pitchFamily="2" charset="0"/>
              </a:rPr>
              <a:t>Scatter Plot (Payload vs. Launch Success):</a:t>
            </a:r>
          </a:p>
          <a:p>
            <a:pPr marL="0" indent="0">
              <a:buNone/>
            </a:pPr>
            <a:r>
              <a:rPr lang="en-CA" sz="1400" dirty="0">
                <a:solidFill>
                  <a:srgbClr val="000000"/>
                </a:solidFill>
                <a:latin typeface="Helvetica" pitchFamily="2" charset="0"/>
              </a:rPr>
              <a:t>R</a:t>
            </a:r>
            <a:r>
              <a:rPr lang="en-CA" sz="1400" dirty="0">
                <a:solidFill>
                  <a:srgbClr val="000000"/>
                </a:solidFill>
                <a:effectLst/>
                <a:latin typeface="Helvetica" pitchFamily="2" charset="0"/>
              </a:rPr>
              <a:t>elationship between payload mass</a:t>
            </a:r>
          </a:p>
          <a:p>
            <a:pPr marL="0" indent="0">
              <a:buNone/>
            </a:pPr>
            <a:r>
              <a:rPr lang="en-CA" sz="1400" dirty="0">
                <a:solidFill>
                  <a:srgbClr val="000000"/>
                </a:solidFill>
                <a:effectLst/>
                <a:latin typeface="Helvetica" pitchFamily="2" charset="0"/>
              </a:rPr>
              <a:t>and mission success.</a:t>
            </a:r>
          </a:p>
          <a:p>
            <a:pPr marL="0" indent="0">
              <a:buNone/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BD30C-41BD-2877-B92D-82A23DDF0A27}"/>
              </a:ext>
            </a:extLst>
          </p:cNvPr>
          <p:cNvSpPr txBox="1"/>
          <p:nvPr/>
        </p:nvSpPr>
        <p:spPr>
          <a:xfrm>
            <a:off x="6718465" y="1825625"/>
            <a:ext cx="49590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solidFill>
                  <a:srgbClr val="C00000"/>
                </a:solidFill>
                <a:effectLst/>
                <a:latin typeface="Helvetica" pitchFamily="2" charset="0"/>
              </a:rPr>
              <a:t>Why These Plots?</a:t>
            </a:r>
          </a:p>
          <a:p>
            <a:r>
              <a:rPr lang="en-CA" sz="1800" dirty="0" err="1">
                <a:solidFill>
                  <a:srgbClr val="000000"/>
                </a:solidFill>
                <a:effectLst/>
                <a:latin typeface="Helvetica" pitchFamily="2" charset="0"/>
              </a:rPr>
              <a:t>Plotly</a:t>
            </a:r>
            <a:r>
              <a:rPr lang="en-CA" sz="1800" dirty="0">
                <a:solidFill>
                  <a:srgbClr val="000000"/>
                </a:solidFill>
                <a:effectLst/>
                <a:latin typeface="Helvetica" pitchFamily="2" charset="0"/>
              </a:rPr>
              <a:t> dashboard enabled interactive visual analytics, allowing users to explore how launch sites, payload mass, and booster versions influenced SpaceX launch success.</a:t>
            </a:r>
          </a:p>
          <a:p>
            <a:endParaRPr lang="en-CA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CA" sz="1800" dirty="0">
                <a:solidFill>
                  <a:srgbClr val="000000"/>
                </a:solidFill>
                <a:effectLst/>
                <a:latin typeface="Helvetica" pitchFamily="2" charset="0"/>
                <a:hlinkClick r:id="rId4"/>
              </a:rPr>
              <a:t>Plotly Dashboard Github Link</a:t>
            </a:r>
            <a:endParaRPr lang="en-CA" sz="1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6884" y="1825624"/>
            <a:ext cx="10948726" cy="486393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>
              <a:solidFill>
                <a:srgbClr val="0563C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Preprocessing: 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CA" sz="1800" dirty="0">
                <a:solidFill>
                  <a:srgbClr val="000000"/>
                </a:solidFill>
                <a:latin typeface="Helvetica" pitchFamily="2" charset="0"/>
              </a:rPr>
              <a:t>Cleaned the dataset by handling missing values, applied One-Hot-Encoding to convert categorical variables, normalized numerical features for better model performance</a:t>
            </a:r>
          </a:p>
          <a:p>
            <a:endParaRPr lang="en-US" sz="2600" dirty="0">
              <a:solidFill>
                <a:srgbClr val="C0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Featured Selection: </a:t>
            </a:r>
            <a:r>
              <a:rPr lang="en-CA" sz="1800" dirty="0">
                <a:solidFill>
                  <a:srgbClr val="000000"/>
                </a:solidFill>
                <a:latin typeface="Helvetica" pitchFamily="2" charset="0"/>
              </a:rPr>
              <a:t>Identified key features that influence landing success, remove irrelevant columns like booster version, Serial, and Landing Pad </a:t>
            </a:r>
          </a:p>
          <a:p>
            <a:endParaRPr lang="en-US" dirty="0">
              <a:solidFill>
                <a:srgbClr val="C0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Splitting Data: </a:t>
            </a:r>
            <a:r>
              <a:rPr lang="en-CA" sz="1800" dirty="0">
                <a:solidFill>
                  <a:srgbClr val="000000"/>
                </a:solidFill>
                <a:latin typeface="Helvetica" pitchFamily="2" charset="0"/>
              </a:rPr>
              <a:t>80% of the data was used for training, 20% of the data was used for testing</a:t>
            </a:r>
            <a:endParaRPr lang="en-US" sz="1800" dirty="0">
              <a:solidFill>
                <a:srgbClr val="C0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Predictive Analysis Github Link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A2D2A5-BC01-9AE0-C05C-6865708A5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44BC9-3C52-DD65-D904-E1FD37DA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F100BF-1640-A270-5A00-AB99A6EF8A0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6884" y="1825625"/>
            <a:ext cx="10948726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endParaRPr lang="en-US" dirty="0">
              <a:solidFill>
                <a:srgbClr val="0563C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 Training</a:t>
            </a:r>
            <a:r>
              <a:rPr lang="en-CA" sz="2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CA" sz="2600" dirty="0">
                <a:solidFill>
                  <a:srgbClr val="000000"/>
                </a:solidFill>
                <a:latin typeface="Helvetica" pitchFamily="2" charset="0"/>
              </a:rPr>
              <a:t>Trained multiple models, Logistic Regression, Support Vector Machine (SVM), Decision tree, K-nearest Neighbors (KNN)</a:t>
            </a:r>
          </a:p>
          <a:p>
            <a:endParaRPr lang="en-US" dirty="0">
              <a:solidFill>
                <a:srgbClr val="C0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Hyperparameter Tuning </a:t>
            </a:r>
            <a:r>
              <a:rPr lang="en-CA" sz="2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CA" sz="2600" dirty="0">
                <a:solidFill>
                  <a:srgbClr val="000000"/>
                </a:solidFill>
                <a:latin typeface="Helvetica" pitchFamily="2" charset="0"/>
              </a:rPr>
              <a:t>Used </a:t>
            </a:r>
            <a:r>
              <a:rPr lang="en-CA" sz="2600" dirty="0" err="1">
                <a:solidFill>
                  <a:srgbClr val="000000"/>
                </a:solidFill>
                <a:latin typeface="Helvetica" pitchFamily="2" charset="0"/>
              </a:rPr>
              <a:t>GridSearchCV</a:t>
            </a:r>
            <a:r>
              <a:rPr lang="en-CA" sz="2600" dirty="0">
                <a:solidFill>
                  <a:srgbClr val="000000"/>
                </a:solidFill>
                <a:latin typeface="Helvetica" pitchFamily="2" charset="0"/>
              </a:rPr>
              <a:t> to optimized the models</a:t>
            </a:r>
          </a:p>
          <a:p>
            <a:endParaRPr lang="en-US" dirty="0">
              <a:solidFill>
                <a:srgbClr val="C0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 Evaluation: </a:t>
            </a:r>
            <a:r>
              <a:rPr lang="en-CA" sz="2600" dirty="0">
                <a:solidFill>
                  <a:srgbClr val="000000"/>
                </a:solidFill>
                <a:latin typeface="Helvetica" pitchFamily="2" charset="0"/>
              </a:rPr>
              <a:t>Measure accuracy, precision, recall, and F1-score</a:t>
            </a:r>
          </a:p>
          <a:p>
            <a:endParaRPr lang="en-US" dirty="0">
              <a:solidFill>
                <a:srgbClr val="C0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Selecting Best Model: </a:t>
            </a:r>
            <a:r>
              <a:rPr lang="en-CA" sz="2600" dirty="0">
                <a:solidFill>
                  <a:srgbClr val="000000"/>
                </a:solidFill>
                <a:latin typeface="Helvetica" pitchFamily="2" charset="0"/>
              </a:rPr>
              <a:t>Cleaned Decision Tree achieved the highest accuracy: 87.3%, Selected as the final model for predicting Falcon 9 landings</a:t>
            </a:r>
            <a:endParaRPr lang="en-US" sz="2600" dirty="0">
              <a:solidFill>
                <a:srgbClr val="C0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600" dirty="0">
              <a:solidFill>
                <a:srgbClr val="0563C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>
              <a:solidFill>
                <a:srgbClr val="0563C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Predictive Analysis Github Link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C30B669-5C2B-9702-770C-C917EB108F3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2722496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A6DC1-AC3C-0802-6895-9446473A6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DB7E3-F7D7-5AD8-61FD-84DD89CD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680173-B7DE-85AD-7EB1-0F0DDC5817E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9246" y="1194896"/>
            <a:ext cx="10948726" cy="566310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C0000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>
              <a:solidFill>
                <a:srgbClr val="0563C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5F4141-8632-1937-64D2-C383453DD78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AA39730-40AD-CC7A-D68B-5DE81BDDCB03}"/>
              </a:ext>
            </a:extLst>
          </p:cNvPr>
          <p:cNvGrpSpPr/>
          <p:nvPr/>
        </p:nvGrpSpPr>
        <p:grpSpPr>
          <a:xfrm>
            <a:off x="3878281" y="1392819"/>
            <a:ext cx="3260456" cy="5267257"/>
            <a:chOff x="685902" y="1267394"/>
            <a:chExt cx="3641558" cy="56040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38B068D-3EC4-84D5-5FC1-9D0A1428A3DC}"/>
                </a:ext>
              </a:extLst>
            </p:cNvPr>
            <p:cNvSpPr/>
            <p:nvPr/>
          </p:nvSpPr>
          <p:spPr>
            <a:xfrm>
              <a:off x="685902" y="1267394"/>
              <a:ext cx="3593432" cy="6416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Data Preprocessing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EB4D94-5D83-1CC5-F024-B1D3E5638D08}"/>
                </a:ext>
              </a:extLst>
            </p:cNvPr>
            <p:cNvSpPr/>
            <p:nvPr/>
          </p:nvSpPr>
          <p:spPr>
            <a:xfrm>
              <a:off x="685902" y="2064788"/>
              <a:ext cx="3593432" cy="6416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Featured Selection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360CF9-D261-8AA8-7A55-F6149EC5BC90}"/>
                </a:ext>
              </a:extLst>
            </p:cNvPr>
            <p:cNvSpPr/>
            <p:nvPr/>
          </p:nvSpPr>
          <p:spPr>
            <a:xfrm>
              <a:off x="685902" y="2894266"/>
              <a:ext cx="3593432" cy="6416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Splitting Data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E55664-E319-D7C5-94F2-88E17A0CDE64}"/>
                </a:ext>
              </a:extLst>
            </p:cNvPr>
            <p:cNvSpPr/>
            <p:nvPr/>
          </p:nvSpPr>
          <p:spPr>
            <a:xfrm>
              <a:off x="685902" y="3739786"/>
              <a:ext cx="3593432" cy="6416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Model Training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966648-BCF8-DDB0-604B-37E678D48927}"/>
                </a:ext>
              </a:extLst>
            </p:cNvPr>
            <p:cNvSpPr/>
            <p:nvPr/>
          </p:nvSpPr>
          <p:spPr>
            <a:xfrm>
              <a:off x="685902" y="4588286"/>
              <a:ext cx="3593432" cy="6416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Hyperparameter Tuning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F3707A-FCC4-A0A9-42CE-12A056809DFF}"/>
                </a:ext>
              </a:extLst>
            </p:cNvPr>
            <p:cNvSpPr/>
            <p:nvPr/>
          </p:nvSpPr>
          <p:spPr>
            <a:xfrm>
              <a:off x="734028" y="5444741"/>
              <a:ext cx="3593432" cy="6416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Model Evaluation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A8C82E-338F-B1CD-5F3D-0827A26B4A7D}"/>
                </a:ext>
              </a:extLst>
            </p:cNvPr>
            <p:cNvSpPr/>
            <p:nvPr/>
          </p:nvSpPr>
          <p:spPr>
            <a:xfrm>
              <a:off x="734028" y="6229784"/>
              <a:ext cx="3593432" cy="6416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Selecting Best Model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B9DE030-341E-6F99-32F8-B5C550D3E3BE}"/>
                </a:ext>
              </a:extLst>
            </p:cNvPr>
            <p:cNvCxnSpPr>
              <a:stCxn id="2" idx="2"/>
              <a:endCxn id="6" idx="0"/>
            </p:cNvCxnSpPr>
            <p:nvPr/>
          </p:nvCxnSpPr>
          <p:spPr>
            <a:xfrm>
              <a:off x="2482618" y="1909078"/>
              <a:ext cx="0" cy="155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0530977-BC08-ADFF-34FE-68E3B34B4931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2482618" y="2706472"/>
              <a:ext cx="0" cy="1877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7EFEB8B-235B-B26D-D800-E46DA76163B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2482618" y="3535950"/>
              <a:ext cx="0" cy="2038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581D094-5E8E-D826-3D29-5ECA0B4863BB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2482618" y="4381470"/>
              <a:ext cx="0" cy="206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AD6C453-7444-16F2-E001-F9DA9A156E02}"/>
                </a:ext>
              </a:extLst>
            </p:cNvPr>
            <p:cNvCxnSpPr>
              <a:stCxn id="9" idx="2"/>
            </p:cNvCxnSpPr>
            <p:nvPr/>
          </p:nvCxnSpPr>
          <p:spPr>
            <a:xfrm>
              <a:off x="2482618" y="5229970"/>
              <a:ext cx="0" cy="198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DEE963F-3B07-EC48-1C1D-5BB7C36C8998}"/>
                </a:ext>
              </a:extLst>
            </p:cNvPr>
            <p:cNvCxnSpPr>
              <a:stCxn id="10" idx="2"/>
              <a:endCxn id="12" idx="0"/>
            </p:cNvCxnSpPr>
            <p:nvPr/>
          </p:nvCxnSpPr>
          <p:spPr>
            <a:xfrm>
              <a:off x="2530744" y="6086425"/>
              <a:ext cx="0" cy="143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0355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4512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for specific launch sites can affect success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F9B5 designed for heavy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allowed visualization of success rates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 enabled analysis on payload mass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600" dirty="0">
                <a:solidFill>
                  <a:srgbClr val="000000"/>
                </a:solidFill>
                <a:latin typeface="Abadi" panose="020B0604020104020204" pitchFamily="34" charset="0"/>
              </a:rPr>
              <a:t>Best Model: Decision Tree achieved the highest accuracy: 87.3%,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600" dirty="0">
                <a:solidFill>
                  <a:srgbClr val="000000"/>
                </a:solidFill>
                <a:latin typeface="Abadi" panose="020B0604020104020204" pitchFamily="34" charset="0"/>
              </a:rPr>
              <a:t>Payload Mass and launch site important factors</a:t>
            </a:r>
            <a:endParaRPr lang="en-US" sz="2600" dirty="0">
              <a:latin typeface="Abadi" panose="020B0604020104020204" pitchFamily="34" charset="0"/>
            </a:endParaRP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8" name="Picture 17" descr="A graph of a flight number&#10;&#10;AI-generated content may be incorrect.">
            <a:extLst>
              <a:ext uri="{FF2B5EF4-FFF2-40B4-BE49-F238E27FC236}">
                <a16:creationId xmlns:a16="http://schemas.microsoft.com/office/drawing/2014/main" id="{CF1A9D64-24B0-DBE1-1010-3A3F53B24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91917"/>
            <a:ext cx="11696700" cy="3075226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A641D75-DD9C-6DA6-A61F-164B0B88FF22}"/>
              </a:ext>
            </a:extLst>
          </p:cNvPr>
          <p:cNvSpPr txBox="1">
            <a:spLocks/>
          </p:cNvSpPr>
          <p:nvPr/>
        </p:nvSpPr>
        <p:spPr>
          <a:xfrm>
            <a:off x="770011" y="4805548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show higher flights number which correlate with higher success rate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graph of a person&#10;&#10;AI-generated content may be incorrect.">
            <a:extLst>
              <a:ext uri="{FF2B5EF4-FFF2-40B4-BE49-F238E27FC236}">
                <a16:creationId xmlns:a16="http://schemas.microsoft.com/office/drawing/2014/main" id="{0F817F69-3D3F-EE30-DDAB-FC53B9718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05456"/>
            <a:ext cx="10515599" cy="2893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6CF577-CC18-FFAE-DA44-A622D691125F}"/>
              </a:ext>
            </a:extLst>
          </p:cNvPr>
          <p:cNvSpPr txBox="1"/>
          <p:nvPr/>
        </p:nvSpPr>
        <p:spPr>
          <a:xfrm>
            <a:off x="838200" y="4905648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</a:t>
            </a:r>
            <a:r>
              <a:rPr lang="en-US" sz="1800" dirty="0"/>
              <a:t>eavy payloads more success.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51559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success rate by orbit type&#10;&#10;AI-generated content may be incorrect.">
            <a:extLst>
              <a:ext uri="{FF2B5EF4-FFF2-40B4-BE49-F238E27FC236}">
                <a16:creationId xmlns:a16="http://schemas.microsoft.com/office/drawing/2014/main" id="{20E6DB5E-5875-3B4F-7839-B0EFAEA15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28" y="1761859"/>
            <a:ext cx="6601314" cy="4665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7F29C0-3E7A-A6DD-AD2F-867FE94A22E7}"/>
              </a:ext>
            </a:extLst>
          </p:cNvPr>
          <p:cNvSpPr txBox="1"/>
          <p:nvPr/>
        </p:nvSpPr>
        <p:spPr>
          <a:xfrm>
            <a:off x="7371324" y="2619648"/>
            <a:ext cx="4279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Only 4 Orbits type reach the same success rate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orange and blue dots&#10;&#10;AI-generated content may be incorrect.">
            <a:extLst>
              <a:ext uri="{FF2B5EF4-FFF2-40B4-BE49-F238E27FC236}">
                <a16:creationId xmlns:a16="http://schemas.microsoft.com/office/drawing/2014/main" id="{ACE286E8-AB82-4BAE-2708-9DFB1DFB9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47537"/>
            <a:ext cx="10653877" cy="2691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2B0B4F-1235-AC95-D6D5-3AF1DF976B1B}"/>
              </a:ext>
            </a:extLst>
          </p:cNvPr>
          <p:cNvSpPr txBox="1"/>
          <p:nvPr/>
        </p:nvSpPr>
        <p:spPr>
          <a:xfrm>
            <a:off x="926279" y="4708921"/>
            <a:ext cx="42799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same 4 Orbits that reach the same success rate, are the ones with a small numbers of flights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white sheet with orange and blue dots&#10;&#10;AI-generated content may be incorrect.">
            <a:extLst>
              <a:ext uri="{FF2B5EF4-FFF2-40B4-BE49-F238E27FC236}">
                <a16:creationId xmlns:a16="http://schemas.microsoft.com/office/drawing/2014/main" id="{0DAE8CF1-A77A-A03D-51E6-CB76904B6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71" y="1331496"/>
            <a:ext cx="10515599" cy="2775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EE853-4686-BD43-B33C-06E1E060F7AE}"/>
              </a:ext>
            </a:extLst>
          </p:cNvPr>
          <p:cNvSpPr txBox="1"/>
          <p:nvPr/>
        </p:nvSpPr>
        <p:spPr>
          <a:xfrm>
            <a:off x="926279" y="4708921"/>
            <a:ext cx="42799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heavy payloads more than 10.000 only 3 orbits available</a:t>
            </a:r>
          </a:p>
          <a:p>
            <a:r>
              <a:rPr lang="en-US" dirty="0"/>
              <a:t>Payload less than 10.000 are distributed in some orbits. 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E503FF46-3923-1725-EB08-CCB1435EC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379621"/>
            <a:ext cx="5610826" cy="4645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5DFC12-8AF7-9747-740D-43C893A7479D}"/>
              </a:ext>
            </a:extLst>
          </p:cNvPr>
          <p:cNvSpPr txBox="1"/>
          <p:nvPr/>
        </p:nvSpPr>
        <p:spPr>
          <a:xfrm>
            <a:off x="942374" y="2384176"/>
            <a:ext cx="42799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Since 2013 we see a huge improvement, increasing success rate in an exponential way until 2017, reaching a balance point in 2018.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/>
              <a:t>%</a:t>
            </a:r>
            <a:r>
              <a:rPr lang="en-CA" sz="1600" dirty="0" err="1"/>
              <a:t>sql</a:t>
            </a:r>
            <a:r>
              <a:rPr lang="en-CA" sz="1600" dirty="0"/>
              <a:t> SELECT DISTINCT </a:t>
            </a:r>
            <a:r>
              <a:rPr lang="en-CA" sz="1600" dirty="0" err="1"/>
              <a:t>Launch_Site</a:t>
            </a:r>
            <a:r>
              <a:rPr lang="en-CA" sz="1600" dirty="0"/>
              <a:t> FROM SPACEXTABLE;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6741E8-9FCE-998F-E4CA-A73EC82A0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360014"/>
              </p:ext>
            </p:extLst>
          </p:nvPr>
        </p:nvGraphicFramePr>
        <p:xfrm>
          <a:off x="885826" y="2229852"/>
          <a:ext cx="1581150" cy="2140410"/>
        </p:xfrm>
        <a:graphic>
          <a:graphicData uri="http://schemas.openxmlformats.org/drawingml/2006/table">
            <a:tbl>
              <a:tblPr/>
              <a:tblGrid>
                <a:gridCol w="1581150">
                  <a:extLst>
                    <a:ext uri="{9D8B030D-6E8A-4147-A177-3AD203B41FA5}">
                      <a16:colId xmlns:a16="http://schemas.microsoft.com/office/drawing/2014/main" val="3320715372"/>
                    </a:ext>
                  </a:extLst>
                </a:gridCol>
              </a:tblGrid>
              <a:tr h="677370">
                <a:tc>
                  <a:txBody>
                    <a:bodyPr/>
                    <a:lstStyle/>
                    <a:p>
                      <a:r>
                        <a:rPr lang="en-CA"/>
                        <a:t>Launch_Site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679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320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VAFB SLC-4E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43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KSC LC-39A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73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dirty="0"/>
                        <a:t>CCAFS SLC-40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27174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C8F07C1-7CFF-5FD1-25AE-4A328A132F37}"/>
              </a:ext>
            </a:extLst>
          </p:cNvPr>
          <p:cNvSpPr txBox="1"/>
          <p:nvPr/>
        </p:nvSpPr>
        <p:spPr>
          <a:xfrm>
            <a:off x="926279" y="4708921"/>
            <a:ext cx="4279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Only 4 Launch sites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6291" y="1358416"/>
            <a:ext cx="4217371" cy="221897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/>
              <a:t>%</a:t>
            </a:r>
            <a:r>
              <a:rPr lang="en-CA" sz="1600" dirty="0" err="1"/>
              <a:t>sql</a:t>
            </a:r>
            <a:r>
              <a:rPr lang="en-CA" sz="1600" dirty="0"/>
              <a:t> SELECT * FROM SPACEXTABLE WHERE </a:t>
            </a:r>
            <a:r>
              <a:rPr lang="en-CA" sz="1600" dirty="0" err="1"/>
              <a:t>Launch_Site</a:t>
            </a:r>
            <a:r>
              <a:rPr lang="en-CA" sz="1600" dirty="0"/>
              <a:t> LIKE 'CCA%' LIMIT 5;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/>
              <a:t>Result is CCAFS LC-40 meaning same launch site, and same LEO orbit, with mission outcome Success!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AC7FB2-097E-B2DA-C436-432C682A1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250774"/>
              </p:ext>
            </p:extLst>
          </p:nvPr>
        </p:nvGraphicFramePr>
        <p:xfrm>
          <a:off x="4983662" y="1358416"/>
          <a:ext cx="6298230" cy="5285755"/>
        </p:xfrm>
        <a:graphic>
          <a:graphicData uri="http://schemas.openxmlformats.org/drawingml/2006/table">
            <a:tbl>
              <a:tblPr/>
              <a:tblGrid>
                <a:gridCol w="629823">
                  <a:extLst>
                    <a:ext uri="{9D8B030D-6E8A-4147-A177-3AD203B41FA5}">
                      <a16:colId xmlns:a16="http://schemas.microsoft.com/office/drawing/2014/main" val="2931458854"/>
                    </a:ext>
                  </a:extLst>
                </a:gridCol>
                <a:gridCol w="629823">
                  <a:extLst>
                    <a:ext uri="{9D8B030D-6E8A-4147-A177-3AD203B41FA5}">
                      <a16:colId xmlns:a16="http://schemas.microsoft.com/office/drawing/2014/main" val="3802071311"/>
                    </a:ext>
                  </a:extLst>
                </a:gridCol>
                <a:gridCol w="629823">
                  <a:extLst>
                    <a:ext uri="{9D8B030D-6E8A-4147-A177-3AD203B41FA5}">
                      <a16:colId xmlns:a16="http://schemas.microsoft.com/office/drawing/2014/main" val="1190378799"/>
                    </a:ext>
                  </a:extLst>
                </a:gridCol>
                <a:gridCol w="629823">
                  <a:extLst>
                    <a:ext uri="{9D8B030D-6E8A-4147-A177-3AD203B41FA5}">
                      <a16:colId xmlns:a16="http://schemas.microsoft.com/office/drawing/2014/main" val="1351153050"/>
                    </a:ext>
                  </a:extLst>
                </a:gridCol>
                <a:gridCol w="629823">
                  <a:extLst>
                    <a:ext uri="{9D8B030D-6E8A-4147-A177-3AD203B41FA5}">
                      <a16:colId xmlns:a16="http://schemas.microsoft.com/office/drawing/2014/main" val="2807418024"/>
                    </a:ext>
                  </a:extLst>
                </a:gridCol>
                <a:gridCol w="629823">
                  <a:extLst>
                    <a:ext uri="{9D8B030D-6E8A-4147-A177-3AD203B41FA5}">
                      <a16:colId xmlns:a16="http://schemas.microsoft.com/office/drawing/2014/main" val="978832173"/>
                    </a:ext>
                  </a:extLst>
                </a:gridCol>
                <a:gridCol w="629823">
                  <a:extLst>
                    <a:ext uri="{9D8B030D-6E8A-4147-A177-3AD203B41FA5}">
                      <a16:colId xmlns:a16="http://schemas.microsoft.com/office/drawing/2014/main" val="2720920335"/>
                    </a:ext>
                  </a:extLst>
                </a:gridCol>
                <a:gridCol w="629823">
                  <a:extLst>
                    <a:ext uri="{9D8B030D-6E8A-4147-A177-3AD203B41FA5}">
                      <a16:colId xmlns:a16="http://schemas.microsoft.com/office/drawing/2014/main" val="2344687538"/>
                    </a:ext>
                  </a:extLst>
                </a:gridCol>
                <a:gridCol w="629823">
                  <a:extLst>
                    <a:ext uri="{9D8B030D-6E8A-4147-A177-3AD203B41FA5}">
                      <a16:colId xmlns:a16="http://schemas.microsoft.com/office/drawing/2014/main" val="2270243721"/>
                    </a:ext>
                  </a:extLst>
                </a:gridCol>
                <a:gridCol w="629823">
                  <a:extLst>
                    <a:ext uri="{9D8B030D-6E8A-4147-A177-3AD203B41FA5}">
                      <a16:colId xmlns:a16="http://schemas.microsoft.com/office/drawing/2014/main" val="134675196"/>
                    </a:ext>
                  </a:extLst>
                </a:gridCol>
              </a:tblGrid>
              <a:tr h="602737">
                <a:tc>
                  <a:txBody>
                    <a:bodyPr/>
                    <a:lstStyle/>
                    <a:p>
                      <a:r>
                        <a:rPr lang="en-CA" sz="1100"/>
                        <a:t>Date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Time (UTC)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Booster_Version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Launch_Site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Payload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PAYLOAD_MASS__KG_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Orbit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Customer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Mission_Outcome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Landing_Outcome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696180"/>
                  </a:ext>
                </a:extLst>
              </a:tr>
              <a:tr h="1020070">
                <a:tc>
                  <a:txBody>
                    <a:bodyPr/>
                    <a:lstStyle/>
                    <a:p>
                      <a:r>
                        <a:rPr lang="en-CA" sz="1100"/>
                        <a:t>2010-06-04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18:45:00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F9 v1.0 B0003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Dragon Spacecraft Qualification Unit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LEO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SpaceX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041866"/>
                  </a:ext>
                </a:extLst>
              </a:tr>
              <a:tr h="1993848">
                <a:tc>
                  <a:txBody>
                    <a:bodyPr/>
                    <a:lstStyle/>
                    <a:p>
                      <a:r>
                        <a:rPr lang="en-CA" sz="1100"/>
                        <a:t>2010-12-08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15:43:00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F9 v1.0 B0004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Dragon demo flight C1, two CubeSats, barrel of Brouere cheese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NASA (COTS) NRO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541198"/>
                  </a:ext>
                </a:extLst>
              </a:tr>
              <a:tr h="741848">
                <a:tc>
                  <a:txBody>
                    <a:bodyPr/>
                    <a:lstStyle/>
                    <a:p>
                      <a:r>
                        <a:rPr lang="en-CA" sz="1100"/>
                        <a:t>2012-05-22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7:44:00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F9 v1.0 B0005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Dragon demo flight C2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525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NASA (COTS)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12184"/>
                  </a:ext>
                </a:extLst>
              </a:tr>
              <a:tr h="463626">
                <a:tc>
                  <a:txBody>
                    <a:bodyPr/>
                    <a:lstStyle/>
                    <a:p>
                      <a:r>
                        <a:rPr lang="en-CA" sz="1100"/>
                        <a:t>2012-10-08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0:35:00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F9 v1.0 B0006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SpaceX CRS-1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500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41771"/>
                  </a:ext>
                </a:extLst>
              </a:tr>
              <a:tr h="463626">
                <a:tc>
                  <a:txBody>
                    <a:bodyPr/>
                    <a:lstStyle/>
                    <a:p>
                      <a:r>
                        <a:rPr lang="en-CA" sz="1100"/>
                        <a:t>2013-03-01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15:10:00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F9 v1.0 B0007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SpaceX CRS-2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677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100"/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6988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846924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NASA: 45596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/>
              <a:t>%</a:t>
            </a:r>
            <a:r>
              <a:rPr lang="en-CA" sz="1600" dirty="0" err="1"/>
              <a:t>sql</a:t>
            </a:r>
            <a:r>
              <a:rPr lang="en-CA" sz="1600" dirty="0"/>
              <a:t> SELECT SUM(PAYLOAD_MASS__KG_) FROM SPACEXTABLE WHERE Customer LIKE 'NASA (CRS)’;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D17C99-3B56-BF52-58A9-2B867D60D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532196"/>
              </p:ext>
            </p:extLst>
          </p:nvPr>
        </p:nvGraphicFramePr>
        <p:xfrm>
          <a:off x="3779910" y="3429000"/>
          <a:ext cx="2971800" cy="731520"/>
        </p:xfrm>
        <a:graphic>
          <a:graphicData uri="http://schemas.openxmlformats.org/drawingml/2006/table">
            <a:tbl>
              <a:tblPr/>
              <a:tblGrid>
                <a:gridCol w="2971800">
                  <a:extLst>
                    <a:ext uri="{9D8B030D-6E8A-4147-A177-3AD203B41FA5}">
                      <a16:colId xmlns:a16="http://schemas.microsoft.com/office/drawing/2014/main" val="314336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dirty="0"/>
                        <a:t>SUM(PAYLOAD_MASS__KG_)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616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dirty="0"/>
                        <a:t>45596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272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/>
              <a:t>%</a:t>
            </a:r>
            <a:r>
              <a:rPr lang="en-CA" sz="1600" dirty="0" err="1"/>
              <a:t>sql</a:t>
            </a:r>
            <a:r>
              <a:rPr lang="en-CA" sz="1600" dirty="0"/>
              <a:t> SELECT AVG(PAYLOAD_MASS__KG_) FROM SPACEXTABLE WHERE </a:t>
            </a:r>
            <a:r>
              <a:rPr lang="en-CA" sz="1600" dirty="0" err="1"/>
              <a:t>Booster_Version</a:t>
            </a:r>
            <a:r>
              <a:rPr lang="en-CA" sz="1600" dirty="0"/>
              <a:t> LIKE 'F9 v1.1’;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FBB6E60-9EA9-5D32-D728-8AAC94A32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56729"/>
              </p:ext>
            </p:extLst>
          </p:nvPr>
        </p:nvGraphicFramePr>
        <p:xfrm>
          <a:off x="933450" y="3063240"/>
          <a:ext cx="6096000" cy="731520"/>
        </p:xfrm>
        <a:graphic>
          <a:graphicData uri="http://schemas.openxmlformats.org/drawingml/2006/table">
            <a:tbl>
              <a:tblPr/>
              <a:tblGrid>
                <a:gridCol w="6096000">
                  <a:extLst>
                    <a:ext uri="{9D8B030D-6E8A-4147-A177-3AD203B41FA5}">
                      <a16:colId xmlns:a16="http://schemas.microsoft.com/office/drawing/2014/main" val="25456302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/>
                        <a:t>AVG(PAYLOAD_MASS__KG_)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925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dirty="0"/>
                        <a:t>2928.4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485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outcome on ground pad: 2015-12-22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/>
              <a:t>%</a:t>
            </a:r>
            <a:r>
              <a:rPr lang="en-CA" sz="1600" dirty="0" err="1"/>
              <a:t>sql</a:t>
            </a:r>
            <a:r>
              <a:rPr lang="en-CA" sz="1600" dirty="0"/>
              <a:t> SELECT MIN(Date) FROM SPACEXTABLE WHERE </a:t>
            </a:r>
            <a:r>
              <a:rPr lang="en-CA" sz="1600" dirty="0" err="1"/>
              <a:t>Landing_Outcome</a:t>
            </a:r>
            <a:r>
              <a:rPr lang="en-CA" sz="1600" dirty="0"/>
              <a:t> = 'Success (ground pad)’;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6E9F3D-78DF-47CD-40F7-42DD2CDA3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774212"/>
              </p:ext>
            </p:extLst>
          </p:nvPr>
        </p:nvGraphicFramePr>
        <p:xfrm>
          <a:off x="838200" y="3063240"/>
          <a:ext cx="5257800" cy="73152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5103323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/>
                        <a:t>MIN(Date)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668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dirty="0"/>
                        <a:t>2015-12-22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492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49938"/>
            <a:ext cx="4017889" cy="52952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C00000"/>
                </a:solidFill>
                <a:latin typeface="Abadi" panose="020B0604020104020204" pitchFamily="34" charset="0"/>
              </a:rPr>
              <a:t>Data Collection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Data Collection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Scrapping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C00000"/>
                </a:solidFill>
                <a:latin typeface="Abadi" panose="020B0604020104020204" pitchFamily="34" charset="0"/>
              </a:rPr>
              <a:t>Data Wrangling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Format Data Using Python Pandas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Data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C00000"/>
                </a:solidFill>
                <a:latin typeface="Abadi" panose="020B0604020104020204" pitchFamily="34" charset="0"/>
              </a:rPr>
              <a:t>Exploratory Data Analysis: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Trends and Relationships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C00000"/>
                </a:solidFill>
                <a:latin typeface="Abadi" panose="020B0604020104020204" pitchFamily="34" charset="0"/>
              </a:rPr>
              <a:t>Machine Learning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models and Evaluate Performance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08D443-F1AE-51E2-BBAF-B0AB2EA4682B}"/>
              </a:ext>
            </a:extLst>
          </p:cNvPr>
          <p:cNvSpPr txBox="1">
            <a:spLocks/>
          </p:cNvSpPr>
          <p:nvPr/>
        </p:nvSpPr>
        <p:spPr>
          <a:xfrm>
            <a:off x="7440083" y="1449937"/>
            <a:ext cx="4017889" cy="49772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C00000"/>
                </a:solidFill>
                <a:latin typeface="Abadi" panose="020B0604020104020204" pitchFamily="34" charset="0"/>
              </a:rPr>
              <a:t>Summary of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and evaluated different models with an accuracy result of </a:t>
            </a:r>
            <a:r>
              <a:rPr lang="en-US" sz="1800" dirty="0">
                <a:solidFill>
                  <a:srgbClr val="C00000"/>
                </a:solidFill>
                <a:latin typeface="Abadi" panose="020B0604020104020204" pitchFamily="34" charset="0"/>
              </a:rPr>
              <a:t>87%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/>
              <a:t>%</a:t>
            </a:r>
            <a:r>
              <a:rPr lang="en-CA" sz="1600" dirty="0" err="1"/>
              <a:t>sql</a:t>
            </a:r>
            <a:r>
              <a:rPr lang="en-CA" sz="1600" dirty="0"/>
              <a:t> SELECT </a:t>
            </a:r>
            <a:r>
              <a:rPr lang="en-CA" sz="1600" dirty="0" err="1"/>
              <a:t>Booster_Version</a:t>
            </a:r>
            <a:r>
              <a:rPr lang="en-CA" sz="1600" dirty="0"/>
              <a:t> FROM SPACEXTABLE WHERE </a:t>
            </a:r>
            <a:r>
              <a:rPr lang="en-CA" sz="1600" dirty="0" err="1"/>
              <a:t>Landing_Outcome</a:t>
            </a:r>
            <a:r>
              <a:rPr lang="en-CA" sz="1600" dirty="0"/>
              <a:t> = 'Success (drone ship)' AND PAYLOAD_MASS__KG_ BETWEEN 4000 AND 6000;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50434DF-3855-98FD-BBE6-B388D1F3E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530148"/>
              </p:ext>
            </p:extLst>
          </p:nvPr>
        </p:nvGraphicFramePr>
        <p:xfrm>
          <a:off x="770011" y="3946525"/>
          <a:ext cx="10515600" cy="182880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36376754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/>
                        <a:t>Booster_Version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133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F9 FT B1022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817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F9 FT B1026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2735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F9 FT B1021.2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02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dirty="0"/>
                        <a:t>F9 FT B1031.2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6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/>
              <a:t>%</a:t>
            </a:r>
            <a:r>
              <a:rPr lang="en-CA" sz="1600" dirty="0" err="1"/>
              <a:t>sql</a:t>
            </a:r>
            <a:r>
              <a:rPr lang="en-CA" sz="1600" dirty="0"/>
              <a:t> SELECT </a:t>
            </a:r>
            <a:r>
              <a:rPr lang="en-CA" sz="1600" dirty="0" err="1"/>
              <a:t>Mission_Outcome</a:t>
            </a:r>
            <a:r>
              <a:rPr lang="en-CA" sz="1600" dirty="0"/>
              <a:t>, COUNT(*) AS Total FROM SPACEXTABLE GROUP BY </a:t>
            </a:r>
            <a:r>
              <a:rPr lang="en-CA" sz="1600" dirty="0" err="1"/>
              <a:t>Mission_Outcome</a:t>
            </a:r>
            <a:r>
              <a:rPr lang="en-CA" sz="1600" dirty="0"/>
              <a:t>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EB690F-C428-ACF3-A6CC-2B3380EDF10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086894"/>
          <a:ext cx="10515600" cy="18288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29356516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0348283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/>
                        <a:t>Mission_Outcome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Total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104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Failure (in flight)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666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Success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0389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Success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223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Success (payload status unclear)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464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3734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F9B5 designed for heavy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/>
              <a:t>%</a:t>
            </a:r>
            <a:r>
              <a:rPr lang="en-CA" sz="1600" dirty="0" err="1"/>
              <a:t>sql</a:t>
            </a:r>
            <a:r>
              <a:rPr lang="en-CA" sz="1600" dirty="0"/>
              <a:t> SELECT </a:t>
            </a:r>
            <a:r>
              <a:rPr lang="en-CA" sz="1600" dirty="0" err="1"/>
              <a:t>Booster_Version</a:t>
            </a:r>
            <a:r>
              <a:rPr lang="en-CA" sz="1600" dirty="0"/>
              <a:t> FROM SPACEXTABLE WHERE PAYLOAD_MASS__KG_ = (SELECT MAX(PAYLOAD_MASS__KG_) FROM SPACEXTABLE);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D248F4-B692-4A2E-E667-B59F5F120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53321"/>
              </p:ext>
            </p:extLst>
          </p:nvPr>
        </p:nvGraphicFramePr>
        <p:xfrm>
          <a:off x="7266125" y="1767813"/>
          <a:ext cx="2411276" cy="4257760"/>
        </p:xfrm>
        <a:graphic>
          <a:graphicData uri="http://schemas.openxmlformats.org/drawingml/2006/table">
            <a:tbl>
              <a:tblPr/>
              <a:tblGrid>
                <a:gridCol w="2411276">
                  <a:extLst>
                    <a:ext uri="{9D8B030D-6E8A-4147-A177-3AD203B41FA5}">
                      <a16:colId xmlns:a16="http://schemas.microsoft.com/office/drawing/2014/main" val="3210108498"/>
                    </a:ext>
                  </a:extLst>
                </a:gridCol>
              </a:tblGrid>
              <a:tr h="234828">
                <a:tc>
                  <a:txBody>
                    <a:bodyPr/>
                    <a:lstStyle/>
                    <a:p>
                      <a:r>
                        <a:rPr lang="en-CA" sz="1600"/>
                        <a:t>Booster_Version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077904"/>
                  </a:ext>
                </a:extLst>
              </a:tr>
              <a:tr h="234828">
                <a:tc>
                  <a:txBody>
                    <a:bodyPr/>
                    <a:lstStyle/>
                    <a:p>
                      <a:r>
                        <a:rPr lang="en-CA" sz="1600"/>
                        <a:t>F9 B5 B1048.4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053618"/>
                  </a:ext>
                </a:extLst>
              </a:tr>
              <a:tr h="234828">
                <a:tc>
                  <a:txBody>
                    <a:bodyPr/>
                    <a:lstStyle/>
                    <a:p>
                      <a:r>
                        <a:rPr lang="en-CA" sz="1600"/>
                        <a:t>F9 B5 B1049.4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6904819"/>
                  </a:ext>
                </a:extLst>
              </a:tr>
              <a:tr h="234828">
                <a:tc>
                  <a:txBody>
                    <a:bodyPr/>
                    <a:lstStyle/>
                    <a:p>
                      <a:r>
                        <a:rPr lang="en-CA" sz="1600"/>
                        <a:t>F9 B5 B1051.3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030881"/>
                  </a:ext>
                </a:extLst>
              </a:tr>
              <a:tr h="234828">
                <a:tc>
                  <a:txBody>
                    <a:bodyPr/>
                    <a:lstStyle/>
                    <a:p>
                      <a:r>
                        <a:rPr lang="en-CA" sz="1600"/>
                        <a:t>F9 B5 B1056.4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01876"/>
                  </a:ext>
                </a:extLst>
              </a:tr>
              <a:tr h="234828">
                <a:tc>
                  <a:txBody>
                    <a:bodyPr/>
                    <a:lstStyle/>
                    <a:p>
                      <a:r>
                        <a:rPr lang="en-CA" sz="1600"/>
                        <a:t>F9 B5 B1048.5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943214"/>
                  </a:ext>
                </a:extLst>
              </a:tr>
              <a:tr h="234828">
                <a:tc>
                  <a:txBody>
                    <a:bodyPr/>
                    <a:lstStyle/>
                    <a:p>
                      <a:r>
                        <a:rPr lang="en-CA" sz="1600"/>
                        <a:t>F9 B5 B1051.4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240618"/>
                  </a:ext>
                </a:extLst>
              </a:tr>
              <a:tr h="234828">
                <a:tc>
                  <a:txBody>
                    <a:bodyPr/>
                    <a:lstStyle/>
                    <a:p>
                      <a:r>
                        <a:rPr lang="en-CA" sz="1600"/>
                        <a:t>F9 B5 B1049.5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566438"/>
                  </a:ext>
                </a:extLst>
              </a:tr>
              <a:tr h="234828">
                <a:tc>
                  <a:txBody>
                    <a:bodyPr/>
                    <a:lstStyle/>
                    <a:p>
                      <a:r>
                        <a:rPr lang="en-CA" sz="1600"/>
                        <a:t>F9 B5 B1060.2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648700"/>
                  </a:ext>
                </a:extLst>
              </a:tr>
              <a:tr h="234828">
                <a:tc>
                  <a:txBody>
                    <a:bodyPr/>
                    <a:lstStyle/>
                    <a:p>
                      <a:r>
                        <a:rPr lang="en-CA" sz="1600"/>
                        <a:t>F9 B5 B1058.3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6909"/>
                  </a:ext>
                </a:extLst>
              </a:tr>
              <a:tr h="234828">
                <a:tc>
                  <a:txBody>
                    <a:bodyPr/>
                    <a:lstStyle/>
                    <a:p>
                      <a:r>
                        <a:rPr lang="en-CA" sz="1600"/>
                        <a:t>F9 B5 B1051.6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334200"/>
                  </a:ext>
                </a:extLst>
              </a:tr>
              <a:tr h="234828">
                <a:tc>
                  <a:txBody>
                    <a:bodyPr/>
                    <a:lstStyle/>
                    <a:p>
                      <a:r>
                        <a:rPr lang="en-CA" sz="1600"/>
                        <a:t>F9 B5 B1060.3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089514"/>
                  </a:ext>
                </a:extLst>
              </a:tr>
              <a:tr h="234828">
                <a:tc>
                  <a:txBody>
                    <a:bodyPr/>
                    <a:lstStyle/>
                    <a:p>
                      <a:r>
                        <a:rPr lang="en-CA" sz="1600" dirty="0"/>
                        <a:t>F9 B5 B1049.7 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190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212073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/>
              <a:t>%</a:t>
            </a:r>
            <a:r>
              <a:rPr lang="en-CA" sz="1600" dirty="0" err="1"/>
              <a:t>sql</a:t>
            </a:r>
            <a:r>
              <a:rPr lang="en-CA" sz="1600" dirty="0"/>
              <a:t> SELECT </a:t>
            </a:r>
            <a:r>
              <a:rPr lang="en-CA" sz="1600" dirty="0" err="1"/>
              <a:t>substr</a:t>
            </a:r>
            <a:r>
              <a:rPr lang="en-CA" sz="1600" dirty="0"/>
              <a:t>(Date, 6, 2) AS Month, </a:t>
            </a:r>
            <a:r>
              <a:rPr lang="en-CA" sz="1600" dirty="0" err="1"/>
              <a:t>Landing_Outcome</a:t>
            </a:r>
            <a:r>
              <a:rPr lang="en-CA" sz="1600" dirty="0"/>
              <a:t>, </a:t>
            </a:r>
            <a:r>
              <a:rPr lang="en-CA" sz="1600" dirty="0" err="1"/>
              <a:t>Booster_Version</a:t>
            </a:r>
            <a:r>
              <a:rPr lang="en-CA" sz="1600" dirty="0"/>
              <a:t>, </a:t>
            </a:r>
            <a:r>
              <a:rPr lang="en-CA" sz="1600" dirty="0" err="1"/>
              <a:t>Launch_Site</a:t>
            </a:r>
            <a:r>
              <a:rPr lang="en-CA" sz="1600" dirty="0"/>
              <a:t> FROM SPACEXTABLE WHERE </a:t>
            </a:r>
            <a:r>
              <a:rPr lang="en-CA" sz="1600" dirty="0" err="1"/>
              <a:t>substr</a:t>
            </a:r>
            <a:r>
              <a:rPr lang="en-CA" sz="1600" dirty="0"/>
              <a:t>(Date, 1, 4) = '2015' AND </a:t>
            </a:r>
            <a:r>
              <a:rPr lang="en-CA" sz="1600" dirty="0" err="1"/>
              <a:t>Landing_Outcome</a:t>
            </a:r>
            <a:r>
              <a:rPr lang="en-CA" sz="1600" dirty="0"/>
              <a:t> = 'Failure (drone ship)';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D652A8-5104-CED8-3ABE-18FA1CC63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483117"/>
              </p:ext>
            </p:extLst>
          </p:nvPr>
        </p:nvGraphicFramePr>
        <p:xfrm>
          <a:off x="770010" y="4135644"/>
          <a:ext cx="10515600" cy="109728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335242455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8764135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921569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525619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/>
                        <a:t>Month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Landing_Outcome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Booster_Version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Launch_Site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186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F9 v1.1 B1012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467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F9 v1.1 B1015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588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748474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600" dirty="0"/>
              <a:t>%</a:t>
            </a:r>
            <a:r>
              <a:rPr lang="en-CA" sz="1600" dirty="0" err="1"/>
              <a:t>sql</a:t>
            </a:r>
            <a:r>
              <a:rPr lang="en-CA" sz="1600" dirty="0"/>
              <a:t> SELECT </a:t>
            </a:r>
            <a:r>
              <a:rPr lang="en-CA" sz="1600" dirty="0" err="1"/>
              <a:t>Landing_Outcome</a:t>
            </a:r>
            <a:r>
              <a:rPr lang="en-CA" sz="1600" dirty="0"/>
              <a:t>, COUNT(*) AS Count FROM SPACEXTABLE WHERE Date BETWEEN '2010-06-04' AND '2017-03-20' GROUP BY </a:t>
            </a:r>
            <a:r>
              <a:rPr lang="en-CA" sz="1600" dirty="0" err="1"/>
              <a:t>Landing_Outcome</a:t>
            </a:r>
            <a:r>
              <a:rPr lang="en-CA" sz="1600" dirty="0"/>
              <a:t> ORDER BY Count DESC;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D963959-D052-B390-0054-17E9D5557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971764"/>
              </p:ext>
            </p:extLst>
          </p:nvPr>
        </p:nvGraphicFramePr>
        <p:xfrm>
          <a:off x="5589661" y="1910716"/>
          <a:ext cx="5835316" cy="3291840"/>
        </p:xfrm>
        <a:graphic>
          <a:graphicData uri="http://schemas.openxmlformats.org/drawingml/2006/table">
            <a:tbl>
              <a:tblPr/>
              <a:tblGrid>
                <a:gridCol w="2917658">
                  <a:extLst>
                    <a:ext uri="{9D8B030D-6E8A-4147-A177-3AD203B41FA5}">
                      <a16:colId xmlns:a16="http://schemas.microsoft.com/office/drawing/2014/main" val="1070939497"/>
                    </a:ext>
                  </a:extLst>
                </a:gridCol>
                <a:gridCol w="2917658">
                  <a:extLst>
                    <a:ext uri="{9D8B030D-6E8A-4147-A177-3AD203B41FA5}">
                      <a16:colId xmlns:a16="http://schemas.microsoft.com/office/drawing/2014/main" val="8262884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/>
                        <a:t>Landing_Outcome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736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No attempt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092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Success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05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071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Success (ground pad)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859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405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Uncontrolled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888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Failure (parachute)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642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Precluded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047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04251"/>
            <a:ext cx="4706848" cy="43727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Important elements and findings on the screenshot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CCAFS SLC-40</a:t>
            </a:r>
            <a:r>
              <a:rPr lang="en-US" dirty="0"/>
              <a:t> – Cape Canaveral Air Force Station (USA)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VAFB SLC-4E</a:t>
            </a:r>
            <a:r>
              <a:rPr lang="en-US" dirty="0"/>
              <a:t> – Vandenberg Air Force Base (USA)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KSC LC-39A</a:t>
            </a:r>
            <a:r>
              <a:rPr lang="en-US" dirty="0"/>
              <a:t> – Kennedy Space Center (USA)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 With Markers</a:t>
            </a:r>
          </a:p>
        </p:txBody>
      </p:sp>
      <p:pic>
        <p:nvPicPr>
          <p:cNvPr id="4" name="Picture 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35D358BD-A73A-8271-B427-EBDE9C892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58" y="1804250"/>
            <a:ext cx="5981114" cy="367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48391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Mapped</a:t>
            </a:r>
          </a:p>
        </p:txBody>
      </p:sp>
      <p:pic>
        <p:nvPicPr>
          <p:cNvPr id="2" name="Picture 1" descr="A map of a city&#10;&#10;AI-generated content may be incorrect.">
            <a:extLst>
              <a:ext uri="{FF2B5EF4-FFF2-40B4-BE49-F238E27FC236}">
                <a16:creationId xmlns:a16="http://schemas.microsoft.com/office/drawing/2014/main" id="{58C169C9-7497-E801-D5CA-1F2AE86E7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5416"/>
            <a:ext cx="3492235" cy="2842714"/>
          </a:xfrm>
          <a:prstGeom prst="rect">
            <a:avLst/>
          </a:prstGeom>
        </p:spPr>
      </p:pic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9FDC5020-9737-4435-EE8A-5087FCC8F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289" y="4325708"/>
            <a:ext cx="3428782" cy="253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1157702" y="1658212"/>
            <a:ext cx="4935423" cy="483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C00000"/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CA" sz="16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SpaceX advertises Falcon 9 rocket launches on its website with a cost of 62 million dollars; other providers cost upward of 165 million dollars each, much of the savings is because SpaceX can reuse the first stage. 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3745E5-8186-BEE9-0C9E-92742888AE60}"/>
              </a:ext>
            </a:extLst>
          </p:cNvPr>
          <p:cNvSpPr txBox="1">
            <a:spLocks/>
          </p:cNvSpPr>
          <p:nvPr/>
        </p:nvSpPr>
        <p:spPr>
          <a:xfrm>
            <a:off x="6697684" y="1658212"/>
            <a:ext cx="5213268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rgbClr val="C00000"/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r>
              <a:rPr lang="en-CA" sz="16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Predict if the Falcon 9 first stage will land successfully</a:t>
            </a:r>
            <a:endParaRPr lang="en-US" sz="2200" b="0" i="0" dirty="0">
              <a:solidFill>
                <a:schemeClr val="accent3">
                  <a:lumMod val="25000"/>
                </a:schemeClr>
              </a:solidFill>
              <a:effectLst/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CA" sz="1600" dirty="0">
                <a:solidFill>
                  <a:srgbClr val="1F1F1F"/>
                </a:solidFill>
                <a:latin typeface="Roboto" panose="02000000000000000000" pitchFamily="2" charset="0"/>
              </a:rPr>
              <a:t>D</a:t>
            </a:r>
            <a:r>
              <a:rPr lang="en-CA" sz="16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etermine if the first stage will land, </a:t>
            </a:r>
          </a:p>
          <a:p>
            <a:pPr>
              <a:spcBef>
                <a:spcPts val="1400"/>
              </a:spcBef>
            </a:pPr>
            <a:r>
              <a:rPr lang="en-CA" sz="1600" dirty="0">
                <a:solidFill>
                  <a:srgbClr val="1F1F1F"/>
                </a:solidFill>
                <a:latin typeface="Roboto" panose="02000000000000000000" pitchFamily="2" charset="0"/>
              </a:rPr>
              <a:t>D</a:t>
            </a:r>
            <a:r>
              <a:rPr lang="en-CA" sz="16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etermine the cost of a launch.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732421"/>
            <a:ext cx="9745589" cy="144454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61886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CA" dirty="0">
                <a:solidFill>
                  <a:srgbClr val="0C30BF"/>
                </a:solidFill>
                <a:effectLst/>
                <a:latin typeface="Helvetica" pitchFamily="2" charset="0"/>
              </a:rPr>
              <a:t>Total Success Launches by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FBB7C95C-D4B9-05FC-B04C-E057CA464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2" y="1377618"/>
            <a:ext cx="9745588" cy="328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4812631"/>
            <a:ext cx="10551583" cy="13643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Ratio</a:t>
            </a:r>
          </a:p>
        </p:txBody>
      </p:sp>
      <p:pic>
        <p:nvPicPr>
          <p:cNvPr id="4" name="Picture 3" descr="A blue and red pie chart&#10;&#10;AI-generated content may be incorrect.">
            <a:extLst>
              <a:ext uri="{FF2B5EF4-FFF2-40B4-BE49-F238E27FC236}">
                <a16:creationId xmlns:a16="http://schemas.microsoft.com/office/drawing/2014/main" id="{FBBC7615-97B7-AF21-A768-860C17924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27" y="1428876"/>
            <a:ext cx="10551582" cy="20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021179"/>
            <a:ext cx="10414662" cy="1155783"/>
          </a:xfrm>
          <a:prstGeom prst="rect">
            <a:avLst/>
          </a:prstGeom>
        </p:spPr>
        <p:txBody>
          <a:bodyPr lIns="91440" tIns="45720" rIns="91440" bIns="45720" anchor="t"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Scatterplots – Payload and Success Correlation</a:t>
            </a:r>
          </a:p>
        </p:txBody>
      </p:sp>
      <p:pic>
        <p:nvPicPr>
          <p:cNvPr id="4" name="Picture 3" descr="A white grid with red and blue dots&#10;&#10;AI-generated content may be incorrect.">
            <a:extLst>
              <a:ext uri="{FF2B5EF4-FFF2-40B4-BE49-F238E27FC236}">
                <a16:creationId xmlns:a16="http://schemas.microsoft.com/office/drawing/2014/main" id="{D42F0E70-0F24-DF4A-70F3-94A9859DD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2" y="3503741"/>
            <a:ext cx="7772400" cy="1680019"/>
          </a:xfrm>
          <a:prstGeom prst="rect">
            <a:avLst/>
          </a:prstGeom>
        </p:spPr>
      </p:pic>
      <p:pic>
        <p:nvPicPr>
          <p:cNvPr id="7" name="Picture 6" descr="A graph with numbers and numbers&#10;&#10;AI-generated content may be incorrect.">
            <a:extLst>
              <a:ext uri="{FF2B5EF4-FFF2-40B4-BE49-F238E27FC236}">
                <a16:creationId xmlns:a16="http://schemas.microsoft.com/office/drawing/2014/main" id="{9C743F36-1A52-CE3D-F2C0-3AC6E846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2" y="1291421"/>
            <a:ext cx="7772400" cy="200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graph showing a comparison of a model&#10;&#10;AI-generated content may be incorrect.">
            <a:extLst>
              <a:ext uri="{FF2B5EF4-FFF2-40B4-BE49-F238E27FC236}">
                <a16:creationId xmlns:a16="http://schemas.microsoft.com/office/drawing/2014/main" id="{3B0D1996-7711-B6FF-0A86-47EFABAD9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11" y="1383668"/>
            <a:ext cx="7772400" cy="434593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951736" y="5830242"/>
            <a:ext cx="6801863" cy="9782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has the highest classification accuracy 87.3%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5808544"/>
            <a:ext cx="9477960" cy="8356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diagram of a confused matrix&#10;&#10;AI-generated content may be incorrect.">
            <a:extLst>
              <a:ext uri="{FF2B5EF4-FFF2-40B4-BE49-F238E27FC236}">
                <a16:creationId xmlns:a16="http://schemas.microsoft.com/office/drawing/2014/main" id="{271A23C4-CB29-FDBE-0A35-0FE16AB4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49" y="1392878"/>
            <a:ext cx="6808861" cy="431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rgbClr val="C00000"/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tx1"/>
                </a:solidFill>
                <a:latin typeface="Abadi"/>
              </a:rPr>
              <a:t>Data was obtained using Api calls to public data sources and web scraping using Python libraries (</a:t>
            </a:r>
            <a:r>
              <a:rPr lang="en-CA" sz="7200" dirty="0" err="1">
                <a:solidFill>
                  <a:schemeClr val="tx1"/>
                </a:solidFill>
              </a:rPr>
              <a:t>BeautifulSoup</a:t>
            </a:r>
            <a:r>
              <a:rPr lang="en-CA" sz="7200" dirty="0">
                <a:solidFill>
                  <a:schemeClr val="tx1"/>
                </a:solidFill>
              </a:rPr>
              <a:t>)</a:t>
            </a:r>
            <a:endParaRPr lang="en-US" sz="72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rgbClr val="C00000"/>
                </a:solidFill>
                <a:latin typeface="Abadi"/>
              </a:rPr>
              <a:t>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tx1"/>
                </a:solidFill>
                <a:latin typeface="Abadi"/>
              </a:rPr>
              <a:t>Data was cleaned and processed using Pandas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rgbClr val="C00000"/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rgbClr val="C00000"/>
                </a:solidFill>
                <a:latin typeface="Abadi"/>
              </a:rPr>
              <a:t>Interactive visual analytics using Folium and </a:t>
            </a:r>
            <a:r>
              <a:rPr lang="en-US" sz="8800" dirty="0" err="1">
                <a:solidFill>
                  <a:srgbClr val="C00000"/>
                </a:solidFill>
                <a:latin typeface="Abadi"/>
              </a:rPr>
              <a:t>Plotly</a:t>
            </a:r>
            <a:r>
              <a:rPr lang="en-US" sz="8800" dirty="0">
                <a:solidFill>
                  <a:srgbClr val="C00000"/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rgbClr val="C00000"/>
                </a:solidFill>
                <a:latin typeface="Abadi"/>
              </a:rPr>
              <a:t>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tx1"/>
                </a:solidFill>
                <a:latin typeface="Abadi"/>
              </a:rPr>
              <a:t>Developed 4 machine learning models to predict successful first stage landings, tuned using </a:t>
            </a:r>
            <a:r>
              <a:rPr lang="en-US" sz="7200" dirty="0" err="1">
                <a:solidFill>
                  <a:schemeClr val="tx1"/>
                </a:solidFill>
                <a:latin typeface="Abadi"/>
              </a:rPr>
              <a:t>GridSearchCV</a:t>
            </a:r>
            <a:r>
              <a:rPr lang="en-US" sz="7200" dirty="0">
                <a:solidFill>
                  <a:schemeClr val="tx1"/>
                </a:solidFill>
                <a:latin typeface="Abadi"/>
              </a:rPr>
              <a:t>, model performance evaluation using F1 scores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API Request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Sent GET request to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B4CB4"/>
                </a:solidFill>
                <a:effectLst/>
                <a:latin typeface="Helvetica" pitchFamily="2" charset="0"/>
              </a:rPr>
              <a:t>https://</a:t>
            </a:r>
            <a:r>
              <a:rPr lang="en-CA" sz="1600" dirty="0" err="1">
                <a:solidFill>
                  <a:srgbClr val="0B4CB4"/>
                </a:solidFill>
                <a:effectLst/>
                <a:latin typeface="Helvetica" pitchFamily="2" charset="0"/>
              </a:rPr>
              <a:t>api.spacexdata.com</a:t>
            </a:r>
            <a:r>
              <a:rPr lang="en-CA" sz="1600" dirty="0">
                <a:solidFill>
                  <a:srgbClr val="0B4CB4"/>
                </a:solidFill>
                <a:effectLst/>
                <a:latin typeface="Helvetica" pitchFamily="2" charset="0"/>
              </a:rPr>
              <a:t>/v4/launches/past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JSON Response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Retrieved structured launch data</a:t>
            </a:r>
            <a:r>
              <a:rPr lang="en-CA" sz="1600" dirty="0">
                <a:solidFill>
                  <a:srgbClr val="000000"/>
                </a:solidFill>
                <a:latin typeface="Helvetica" pitchFamily="2" charset="0"/>
              </a:rPr>
              <a:t> 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Data Processing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Converted JSON to Pandas</a:t>
            </a:r>
            <a:r>
              <a:rPr lang="en-CA" sz="16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Data Frame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Feature Extraction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Selected key attributes (Launch, Site, Payload, Booster, Orbit)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Data Cleaning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Handled missing values, standardized formats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Final Dataset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Ready for EDA &amp; Machine Learning</a:t>
            </a:r>
          </a:p>
          <a:p>
            <a:endParaRPr lang="en-CA" sz="16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hlinkClick r:id="rId4"/>
              </a:rPr>
              <a:t>Data Collection Github Link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131C47-0B9F-D4AC-EDD5-081A7FF51636}"/>
              </a:ext>
            </a:extLst>
          </p:cNvPr>
          <p:cNvGrpSpPr/>
          <p:nvPr/>
        </p:nvGrpSpPr>
        <p:grpSpPr>
          <a:xfrm>
            <a:off x="7263165" y="1379621"/>
            <a:ext cx="3260456" cy="5358063"/>
            <a:chOff x="685902" y="1267394"/>
            <a:chExt cx="3641558" cy="48190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76411E-109E-8AED-AD37-C905073CC135}"/>
                </a:ext>
              </a:extLst>
            </p:cNvPr>
            <p:cNvSpPr/>
            <p:nvPr/>
          </p:nvSpPr>
          <p:spPr>
            <a:xfrm>
              <a:off x="685902" y="1267394"/>
              <a:ext cx="3593432" cy="6416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800" dirty="0">
                  <a:solidFill>
                    <a:schemeClr val="bg1"/>
                  </a:solidFill>
                  <a:effectLst/>
                  <a:latin typeface="Helvetica" pitchFamily="2" charset="0"/>
                </a:rPr>
                <a:t>API Request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62571D-7D73-8858-A892-45693CBC0C53}"/>
                </a:ext>
              </a:extLst>
            </p:cNvPr>
            <p:cNvSpPr/>
            <p:nvPr/>
          </p:nvSpPr>
          <p:spPr>
            <a:xfrm>
              <a:off x="685902" y="2064788"/>
              <a:ext cx="3593432" cy="6416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800" dirty="0">
                  <a:solidFill>
                    <a:schemeClr val="bg1"/>
                  </a:solidFill>
                  <a:effectLst/>
                  <a:latin typeface="Helvetica" pitchFamily="2" charset="0"/>
                </a:rPr>
                <a:t>JSON Response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533742-0415-B6D3-04BE-D42FD5C138EA}"/>
                </a:ext>
              </a:extLst>
            </p:cNvPr>
            <p:cNvSpPr/>
            <p:nvPr/>
          </p:nvSpPr>
          <p:spPr>
            <a:xfrm>
              <a:off x="685902" y="2894266"/>
              <a:ext cx="3593432" cy="6416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800" dirty="0">
                  <a:solidFill>
                    <a:schemeClr val="bg1"/>
                  </a:solidFill>
                  <a:effectLst/>
                  <a:latin typeface="Helvetica" pitchFamily="2" charset="0"/>
                </a:rPr>
                <a:t>Data Processing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62BC55-20E9-7260-642E-EE6CDC67CDC5}"/>
                </a:ext>
              </a:extLst>
            </p:cNvPr>
            <p:cNvSpPr/>
            <p:nvPr/>
          </p:nvSpPr>
          <p:spPr>
            <a:xfrm>
              <a:off x="685902" y="3739786"/>
              <a:ext cx="3593432" cy="6416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800" dirty="0">
                  <a:solidFill>
                    <a:schemeClr val="bg1"/>
                  </a:solidFill>
                  <a:effectLst/>
                  <a:latin typeface="Helvetica" pitchFamily="2" charset="0"/>
                </a:rPr>
                <a:t>Feature Extraction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F6390E-CD2B-73C0-74A6-1079C069EA69}"/>
                </a:ext>
              </a:extLst>
            </p:cNvPr>
            <p:cNvSpPr/>
            <p:nvPr/>
          </p:nvSpPr>
          <p:spPr>
            <a:xfrm>
              <a:off x="685902" y="4588286"/>
              <a:ext cx="3593432" cy="6416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800" dirty="0">
                  <a:solidFill>
                    <a:schemeClr val="bg1"/>
                  </a:solidFill>
                  <a:effectLst/>
                  <a:latin typeface="Helvetica" pitchFamily="2" charset="0"/>
                </a:rPr>
                <a:t>Data Cleaning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57BD69-397B-ECA6-B619-04DFA505C6BA}"/>
                </a:ext>
              </a:extLst>
            </p:cNvPr>
            <p:cNvSpPr/>
            <p:nvPr/>
          </p:nvSpPr>
          <p:spPr>
            <a:xfrm>
              <a:off x="734028" y="5444741"/>
              <a:ext cx="3593432" cy="6416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800" dirty="0">
                  <a:solidFill>
                    <a:schemeClr val="bg1"/>
                  </a:solidFill>
                  <a:effectLst/>
                  <a:latin typeface="Helvetica" pitchFamily="2" charset="0"/>
                </a:rPr>
                <a:t>Final Dataset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47ED0B9-6F43-1873-AA95-59BBF507F3BB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2482618" y="1909078"/>
              <a:ext cx="0" cy="155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9251E82-DC14-D41F-9BF1-8996BE899EE9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2482618" y="2706472"/>
              <a:ext cx="0" cy="1877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A56D1DC-B80B-96DD-3F61-696938953016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2482618" y="3535950"/>
              <a:ext cx="0" cy="2038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863EE57-0B0D-8EAA-189B-751CA30D286A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2482618" y="4381470"/>
              <a:ext cx="0" cy="206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9927BE2-A620-6BD7-CD91-CBF00410C892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2482618" y="5229970"/>
              <a:ext cx="0" cy="198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463492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Identify Target Source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Wikipedia Falcon 9 launch history tables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Fetch HTML Content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Used </a:t>
            </a:r>
            <a:r>
              <a:rPr lang="en-CA" sz="1600" dirty="0" err="1">
                <a:solidFill>
                  <a:srgbClr val="000000"/>
                </a:solidFill>
                <a:effectLst/>
                <a:latin typeface="Helvetica" pitchFamily="2" charset="0"/>
              </a:rPr>
              <a:t>requests.get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(URL) to retrieve webpage data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Parse HTML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Leveraged </a:t>
            </a:r>
            <a:r>
              <a:rPr lang="en-CA" sz="1600" dirty="0" err="1">
                <a:solidFill>
                  <a:srgbClr val="000000"/>
                </a:solidFill>
                <a:effectLst/>
                <a:latin typeface="Helvetica" pitchFamily="2" charset="0"/>
              </a:rPr>
              <a:t>BeautifulSoup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 to extract structured table elements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Extract Relevant Data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Retrieved Flight No., Launch Site, Payload, Orbit, and Landing Outcome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Clean &amp; Store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Converted extracted data into a Pandas </a:t>
            </a:r>
            <a:r>
              <a:rPr lang="en-CA" sz="1600" dirty="0">
                <a:solidFill>
                  <a:srgbClr val="000000"/>
                </a:solidFill>
                <a:latin typeface="Helvetica" pitchFamily="2" charset="0"/>
              </a:rPr>
              <a:t>data Frame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 for further processing</a:t>
            </a:r>
          </a:p>
          <a:p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  <a:hlinkClick r:id="rId3"/>
              </a:rPr>
              <a:t>Web Scraping Github Link</a:t>
            </a:r>
            <a:endParaRPr lang="en-CA" sz="16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AE9673-6191-1A37-C318-90E3F5401B56}"/>
              </a:ext>
            </a:extLst>
          </p:cNvPr>
          <p:cNvGrpSpPr/>
          <p:nvPr/>
        </p:nvGrpSpPr>
        <p:grpSpPr>
          <a:xfrm>
            <a:off x="7337353" y="1591469"/>
            <a:ext cx="3217367" cy="4634923"/>
            <a:chOff x="685902" y="1267394"/>
            <a:chExt cx="3593432" cy="39625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29C8A8-4A84-B1E5-BBDA-325CFB94C30E}"/>
                </a:ext>
              </a:extLst>
            </p:cNvPr>
            <p:cNvSpPr/>
            <p:nvPr/>
          </p:nvSpPr>
          <p:spPr>
            <a:xfrm>
              <a:off x="685902" y="1267394"/>
              <a:ext cx="3593432" cy="6416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800" dirty="0">
                  <a:solidFill>
                    <a:schemeClr val="bg1"/>
                  </a:solidFill>
                  <a:effectLst/>
                  <a:latin typeface="Helvetica" pitchFamily="2" charset="0"/>
                </a:rPr>
                <a:t>Identify Target Source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7A608B-8970-67A1-64D2-F01DFFD79E8C}"/>
                </a:ext>
              </a:extLst>
            </p:cNvPr>
            <p:cNvSpPr/>
            <p:nvPr/>
          </p:nvSpPr>
          <p:spPr>
            <a:xfrm>
              <a:off x="685902" y="2064788"/>
              <a:ext cx="3593432" cy="6416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800" dirty="0">
                  <a:solidFill>
                    <a:schemeClr val="bg1"/>
                  </a:solidFill>
                  <a:effectLst/>
                  <a:latin typeface="Helvetica" pitchFamily="2" charset="0"/>
                </a:rPr>
                <a:t>Fetch HTML Content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AC3647-9612-6107-1289-FA77ED7DA378}"/>
                </a:ext>
              </a:extLst>
            </p:cNvPr>
            <p:cNvSpPr/>
            <p:nvPr/>
          </p:nvSpPr>
          <p:spPr>
            <a:xfrm>
              <a:off x="685902" y="2894266"/>
              <a:ext cx="3593432" cy="6416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800" dirty="0">
                  <a:solidFill>
                    <a:schemeClr val="bg1"/>
                  </a:solidFill>
                  <a:effectLst/>
                  <a:latin typeface="Helvetica" pitchFamily="2" charset="0"/>
                </a:rPr>
                <a:t>Parse HTML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AC7D88-9582-4B8B-9276-C55CEB7BD74A}"/>
                </a:ext>
              </a:extLst>
            </p:cNvPr>
            <p:cNvSpPr/>
            <p:nvPr/>
          </p:nvSpPr>
          <p:spPr>
            <a:xfrm>
              <a:off x="685902" y="3739786"/>
              <a:ext cx="3593432" cy="6416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800" dirty="0">
                  <a:solidFill>
                    <a:schemeClr val="bg1"/>
                  </a:solidFill>
                  <a:effectLst/>
                  <a:latin typeface="Helvetica" pitchFamily="2" charset="0"/>
                </a:rPr>
                <a:t>Extract Relevant Data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24382C-A9C5-13FB-F2AA-F589A81D01A0}"/>
                </a:ext>
              </a:extLst>
            </p:cNvPr>
            <p:cNvSpPr/>
            <p:nvPr/>
          </p:nvSpPr>
          <p:spPr>
            <a:xfrm>
              <a:off x="685902" y="4588286"/>
              <a:ext cx="3593432" cy="6416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800" dirty="0">
                  <a:solidFill>
                    <a:schemeClr val="bg1"/>
                  </a:solidFill>
                  <a:effectLst/>
                  <a:latin typeface="Helvetica" pitchFamily="2" charset="0"/>
                </a:rPr>
                <a:t>Clean &amp; Store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4F06F10-9D35-3264-8059-3FD5C041F087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2482618" y="1909078"/>
              <a:ext cx="0" cy="155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73603F-B46D-E565-8671-F6A4D50C037A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2482618" y="2706472"/>
              <a:ext cx="0" cy="1877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F1D3152-7393-B0C3-0643-A91DBF7402AC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2482618" y="3535950"/>
              <a:ext cx="0" cy="2038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626D9C5-8D88-6F6D-D6FA-EB77A3783486}"/>
                </a:ext>
              </a:extLst>
            </p:cNvPr>
            <p:cNvCxnSpPr>
              <a:stCxn id="10" idx="2"/>
              <a:endCxn id="12" idx="0"/>
            </p:cNvCxnSpPr>
            <p:nvPr/>
          </p:nvCxnSpPr>
          <p:spPr>
            <a:xfrm>
              <a:off x="2482618" y="4381470"/>
              <a:ext cx="0" cy="206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317085" cy="4351338"/>
          </a:xfrm>
          <a:prstGeom prst="rect">
            <a:avLst/>
          </a:prstGeom>
        </p:spPr>
        <p:txBody>
          <a:bodyPr/>
          <a:lstStyle/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Load &amp; Inspect Data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Read datasets (API &amp; Web Scraped) into Pandas </a:t>
            </a:r>
            <a:r>
              <a:rPr lang="en-CA" sz="1600" dirty="0" err="1">
                <a:solidFill>
                  <a:srgbClr val="000000"/>
                </a:solidFill>
                <a:effectLst/>
                <a:latin typeface="Helvetica" pitchFamily="2" charset="0"/>
              </a:rPr>
              <a:t>DataFrames</a:t>
            </a:r>
            <a:endParaRPr lang="en-CA" sz="16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Handle Missing Values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Identified &amp; replaced </a:t>
            </a:r>
            <a:r>
              <a:rPr lang="en-CA" sz="1600" dirty="0" err="1">
                <a:solidFill>
                  <a:srgbClr val="000000"/>
                </a:solidFill>
                <a:effectLst/>
                <a:latin typeface="Helvetica" pitchFamily="2" charset="0"/>
              </a:rPr>
              <a:t>NaN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 values in key columns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Standardize Formats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Converted date-time formats &amp; ensured consistency across fields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Remove Irrelevant Columns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Dropped unnecessary fields like references &amp; redundant IDs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Transform Categorical Data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Used One-Hot Encoding for categorical variables (e.g., Launch Site, Orbit)</a:t>
            </a:r>
          </a:p>
          <a:p>
            <a:r>
              <a:rPr lang="en-CA" sz="1600" dirty="0">
                <a:solidFill>
                  <a:srgbClr val="C00000"/>
                </a:solidFill>
                <a:effectLst/>
                <a:latin typeface="Helvetica" pitchFamily="2" charset="0"/>
              </a:rPr>
              <a:t>Merge &amp; Store Cleaned Data </a:t>
            </a:r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</a:rPr>
              <a:t>→ Combined API &amp; Web Scraped datasets into a unified dataset</a:t>
            </a:r>
          </a:p>
          <a:p>
            <a:r>
              <a:rPr lang="en-CA" sz="1600" dirty="0">
                <a:solidFill>
                  <a:srgbClr val="000000"/>
                </a:solidFill>
                <a:effectLst/>
                <a:latin typeface="Helvetica" pitchFamily="2" charset="0"/>
                <a:hlinkClick r:id="rId3"/>
              </a:rPr>
              <a:t>Data Wrangling Github Link</a:t>
            </a:r>
            <a:endParaRPr lang="en-CA" sz="16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4026</TotalTime>
  <Words>2441</Words>
  <Application>Microsoft Macintosh PowerPoint</Application>
  <PresentationFormat>Widescreen</PresentationFormat>
  <Paragraphs>448</Paragraphs>
  <Slides>48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Abadi</vt:lpstr>
      <vt:lpstr>Arial</vt:lpstr>
      <vt:lpstr>Calibri</vt:lpstr>
      <vt:lpstr>Helvetica</vt:lpstr>
      <vt:lpstr>IBM Plex Mono SemiBold</vt:lpstr>
      <vt:lpstr>Roboto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Gomez, Elia</cp:lastModifiedBy>
  <cp:revision>213</cp:revision>
  <dcterms:created xsi:type="dcterms:W3CDTF">2021-04-29T18:58:34Z</dcterms:created>
  <dcterms:modified xsi:type="dcterms:W3CDTF">2025-03-16T14:21:02Z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